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8" r:id="rId2"/>
    <p:sldId id="275" r:id="rId3"/>
    <p:sldId id="290" r:id="rId4"/>
    <p:sldId id="270" r:id="rId5"/>
    <p:sldId id="260" r:id="rId6"/>
    <p:sldId id="269" r:id="rId7"/>
    <p:sldId id="295" r:id="rId8"/>
    <p:sldId id="297" r:id="rId9"/>
    <p:sldId id="291" r:id="rId10"/>
    <p:sldId id="264" r:id="rId11"/>
    <p:sldId id="292" r:id="rId12"/>
    <p:sldId id="263" r:id="rId13"/>
    <p:sldId id="293" r:id="rId14"/>
    <p:sldId id="259" r:id="rId15"/>
    <p:sldId id="294" r:id="rId16"/>
  </p:sldIdLst>
  <p:sldSz cx="12192000" cy="6858000"/>
  <p:notesSz cx="6858000" cy="9144000"/>
  <p:embeddedFontLst>
    <p:embeddedFont>
      <p:font typeface="等线" panose="02010600030101010101" pitchFamily="2" charset="-122"/>
      <p:regular r:id="rId18"/>
      <p:bold r:id="rId19"/>
    </p:embeddedFont>
    <p:embeddedFont>
      <p:font typeface="黑体" panose="02010609060101010101" pitchFamily="49" charset="-122"/>
      <p:regular r:id="rId20"/>
    </p:embeddedFont>
    <p:embeddedFont>
      <p:font typeface="Gotham Rounded Medium" panose="02010600030101010101" charset="-122"/>
      <p:regular r:id="rId21"/>
    </p:embeddedFont>
    <p:embeddedFont>
      <p:font typeface="等线 Light" panose="02010600030101010101" pitchFamily="2" charset="-122"/>
      <p:regular r:id="rId22"/>
    </p:embeddedFont>
  </p:embeddedFont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L G" initials="TG" lastIdx="2" clrIdx="0">
    <p:extLst>
      <p:ext uri="{19B8F6BF-5375-455C-9EA6-DF929625EA0E}">
        <p15:presenceInfo xmlns:p15="http://schemas.microsoft.com/office/powerpoint/2012/main" userId="e8d59b5bef91ea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9788" autoAdjust="0"/>
  </p:normalViewPr>
  <p:slideViewPr>
    <p:cSldViewPr snapToGrid="0" showGuides="1">
      <p:cViewPr varScale="1">
        <p:scale>
          <a:sx n="76" d="100"/>
          <a:sy n="76" d="100"/>
        </p:scale>
        <p:origin x="58"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3048" y="43"/>
      </p:cViewPr>
      <p:guideLst/>
    </p:cSldViewPr>
  </p:notes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1-11T19:43:24.631"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0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6BBE2091-D2CE-4BEA-B474-6001FE58CB7E}" type="slidenum">
              <a:rPr kumimoji="0" lang="zh-CN" altLang="en-US" sz="1200" b="0" i="0" u="none" strike="noStrike" kern="1200" cap="none" spc="0" normalizeH="0" baseline="0" noProof="1" smtClean="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 </a:t>
            </a:r>
            <a:r>
              <a:rPr lang="zh-CN" altLang="en-US" sz="1200" dirty="0"/>
              <a:t>触控屏的发展趋势具有专业化、多媒体化、立体化和大屏幕化等特点。随着信息社会的发展，人们需要获得各种各样的公共信息。以触控屏技术为交互窗口的公共信息传输系统通过采用先进的计算机技术，运用文字、图像、动画、等多种形式，直观、形象地把各种信息介绍给人们，给人们带来极大的方便。我们相信，随着触控屏技术的迅速发展，触控屏的应用领域一定会越来越广！</a:t>
            </a:r>
            <a:endParaRPr lang="zh-CN" altLang="en-US" dirty="0"/>
          </a:p>
        </p:txBody>
      </p:sp>
    </p:spTree>
    <p:extLst>
      <p:ext uri="{BB962C8B-B14F-4D97-AF65-F5344CB8AC3E}">
        <p14:creationId xmlns:p14="http://schemas.microsoft.com/office/powerpoint/2010/main" val="148287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Gtouch就是一个把普通显示屏改造为触控屏的项目</a:t>
            </a:r>
            <a:endParaRPr lang="en-US" altLang="zh-CN" sz="1200" dirty="0"/>
          </a:p>
          <a:p>
            <a:endParaRPr lang="zh-CN" altLang="en-US" dirty="0"/>
          </a:p>
          <a:p>
            <a:endParaRPr lang="zh-CN" altLang="en-US" dirty="0"/>
          </a:p>
        </p:txBody>
      </p:sp>
    </p:spTree>
    <p:extLst>
      <p:ext uri="{BB962C8B-B14F-4D97-AF65-F5344CB8AC3E}">
        <p14:creationId xmlns:p14="http://schemas.microsoft.com/office/powerpoint/2010/main" val="334383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Gtouch就是一个把普通显示屏改造为触控屏的项目</a:t>
            </a:r>
            <a:endParaRPr lang="en-US" altLang="zh-CN" sz="1200" dirty="0"/>
          </a:p>
          <a:p>
            <a:endParaRPr lang="en-US" altLang="zh-CN" sz="1200" dirty="0"/>
          </a:p>
          <a:p>
            <a:r>
              <a:rPr lang="zh-CN" altLang="en-US" sz="1200" dirty="0"/>
              <a:t>水平面即为屏幕表面</a:t>
            </a:r>
            <a:endParaRPr lang="en-US" altLang="zh-CN" sz="1200" dirty="0"/>
          </a:p>
          <a:p>
            <a:endParaRPr lang="zh-CN" altLang="en-US" dirty="0"/>
          </a:p>
        </p:txBody>
      </p:sp>
    </p:spTree>
    <p:extLst>
      <p:ext uri="{BB962C8B-B14F-4D97-AF65-F5344CB8AC3E}">
        <p14:creationId xmlns:p14="http://schemas.microsoft.com/office/powerpoint/2010/main" val="220182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用一束线型激光照射目标物体，在目标物体的反射光被摄像头捕捉到，处理图像得到俯角，利用三角测距原理，可以求出目标物体中被线激光照亮部分的坐标信息。</a:t>
            </a:r>
          </a:p>
        </p:txBody>
      </p:sp>
    </p:spTree>
    <p:extLst>
      <p:ext uri="{BB962C8B-B14F-4D97-AF65-F5344CB8AC3E}">
        <p14:creationId xmlns:p14="http://schemas.microsoft.com/office/powerpoint/2010/main" val="2255026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红外激光发射器扫描屏幕表面，摄像头实时获取图像并将其转化为二值图，若捕捉到反射光后通过算法把亮斑转化为单点的坐标，配合驱动通过校准程序得到的屏幕坐标转化参数矩阵将其映射到电脑屏幕上对应的坐标值，与前几帧的数据进行对比判断是否为单击，双击，长按或是上滑下拉，最后通过相应的</a:t>
            </a:r>
            <a:r>
              <a:rPr lang="en-US" altLang="zh-CN" sz="1200" kern="1200" dirty="0">
                <a:solidFill>
                  <a:schemeClr val="tx1"/>
                </a:solidFill>
                <a:effectLst/>
                <a:latin typeface="+mn-lt"/>
                <a:ea typeface="+mn-ea"/>
                <a:cs typeface="+mn-cs"/>
              </a:rPr>
              <a:t>Windows API</a:t>
            </a:r>
            <a:r>
              <a:rPr lang="zh-CN" altLang="zh-CN" sz="1200" kern="1200" dirty="0">
                <a:solidFill>
                  <a:schemeClr val="tx1"/>
                </a:solidFill>
                <a:effectLst/>
                <a:latin typeface="+mn-lt"/>
                <a:ea typeface="+mn-ea"/>
                <a:cs typeface="+mn-cs"/>
              </a:rPr>
              <a:t>触发对应事件。</a:t>
            </a:r>
            <a:endParaRPr lang="zh-CN" altLang="en-US" dirty="0"/>
          </a:p>
        </p:txBody>
      </p:sp>
    </p:spTree>
    <p:extLst>
      <p:ext uri="{BB962C8B-B14F-4D97-AF65-F5344CB8AC3E}">
        <p14:creationId xmlns:p14="http://schemas.microsoft.com/office/powerpoint/2010/main" val="152631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5825" y="1096963"/>
            <a:ext cx="7496175" cy="5761038"/>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0" y="0"/>
            <a:ext cx="11830050" cy="6021388"/>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053" name="文本框 6"/>
          <p:cNvSpPr txBox="1"/>
          <p:nvPr/>
        </p:nvSpPr>
        <p:spPr>
          <a:xfrm>
            <a:off x="8439785" y="5348605"/>
            <a:ext cx="3176905" cy="944880"/>
          </a:xfrm>
          <a:prstGeom prst="rect">
            <a:avLst/>
          </a:prstGeom>
          <a:solidFill>
            <a:schemeClr val="bg1"/>
          </a:solidFill>
          <a:ln w="9525">
            <a:noFill/>
          </a:ln>
        </p:spPr>
        <p:txBody>
          <a:bodyPr wrap="square">
            <a:spAutoFit/>
          </a:bodyPr>
          <a:lstStyle/>
          <a:p>
            <a:pPr lvl="0" eaLnBrk="1" hangingPunct="1"/>
            <a:r>
              <a:rPr lang="zh-CN" altLang="en-US" sz="2800" dirty="0">
                <a:solidFill>
                  <a:srgbClr val="48A2A0"/>
                </a:solidFill>
                <a:latin typeface="等线" panose="02010600030101010101" pitchFamily="2" charset="-122"/>
                <a:ea typeface="等线" panose="02010600030101010101" pitchFamily="2" charset="-122"/>
              </a:rPr>
              <a:t>负责人：高天立</a:t>
            </a:r>
          </a:p>
          <a:p>
            <a:pPr lvl="0" eaLnBrk="1" hangingPunct="1"/>
            <a:r>
              <a:rPr lang="zh-CN" altLang="en-US" sz="2800" dirty="0">
                <a:solidFill>
                  <a:srgbClr val="48A2A0"/>
                </a:solidFill>
                <a:latin typeface="等线" panose="02010600030101010101" pitchFamily="2" charset="-122"/>
                <a:ea typeface="等线" panose="02010600030101010101" pitchFamily="2" charset="-122"/>
              </a:rPr>
              <a:t>答辩人：王梓屹</a:t>
            </a:r>
          </a:p>
        </p:txBody>
      </p:sp>
      <p:sp>
        <p:nvSpPr>
          <p:cNvPr id="2054" name="矩形 9"/>
          <p:cNvSpPr/>
          <p:nvPr/>
        </p:nvSpPr>
        <p:spPr>
          <a:xfrm>
            <a:off x="513080" y="2348230"/>
            <a:ext cx="3729990" cy="1188720"/>
          </a:xfrm>
          <a:prstGeom prst="rect">
            <a:avLst/>
          </a:prstGeom>
          <a:noFill/>
          <a:ln w="9525">
            <a:noFill/>
          </a:ln>
        </p:spPr>
        <p:txBody>
          <a:bodyPr wrap="none">
            <a:spAutoFit/>
          </a:bodyPr>
          <a:lstStyle/>
          <a:p>
            <a:pPr lvl="0" eaLnBrk="1" hangingPunct="1"/>
            <a:r>
              <a:rPr lang="en-US" altLang="zh-CN" sz="7200" b="1" dirty="0">
                <a:solidFill>
                  <a:schemeClr val="bg1"/>
                </a:solidFill>
                <a:latin typeface="Gotham Rounded Medium" panose="02010600030101010101" pitchFamily="50" charset="-122"/>
                <a:ea typeface="等线" panose="02010600030101010101" pitchFamily="2" charset="-122"/>
              </a:rPr>
              <a:t>Gtouch</a:t>
            </a:r>
            <a:r>
              <a:rPr lang="en-US" altLang="zh-CN" sz="5400" b="1" dirty="0">
                <a:solidFill>
                  <a:schemeClr val="bg1"/>
                </a:solidFill>
                <a:latin typeface="Gotham Rounded Medium" panose="02010600030101010101" pitchFamily="50" charset="-122"/>
                <a:ea typeface="等线" panose="02010600030101010101" pitchFamily="2" charset="-122"/>
              </a:rPr>
              <a:t> </a:t>
            </a:r>
            <a:endParaRPr lang="zh-CN" altLang="en-US" sz="5400" dirty="0">
              <a:latin typeface="等线" panose="02010600030101010101" pitchFamily="2" charset="-122"/>
              <a:ea typeface="等线" panose="02010600030101010101" pitchFamily="2" charset="-122"/>
            </a:endParaRPr>
          </a:p>
        </p:txBody>
      </p:sp>
      <p:sp>
        <p:nvSpPr>
          <p:cNvPr id="2056" name="矩形 13"/>
          <p:cNvSpPr/>
          <p:nvPr/>
        </p:nvSpPr>
        <p:spPr>
          <a:xfrm>
            <a:off x="1797050" y="4348163"/>
            <a:ext cx="185738" cy="369887"/>
          </a:xfrm>
          <a:prstGeom prst="rect">
            <a:avLst/>
          </a:prstGeom>
          <a:noFill/>
          <a:ln w="9525">
            <a:noFill/>
          </a:ln>
        </p:spPr>
        <p:txBody>
          <a:bodyPr wrap="none">
            <a:spAutoFit/>
          </a:bodyPr>
          <a:lstStyle/>
          <a:p>
            <a:pPr lvl="0" eaLnBrk="1" hangingPunct="1"/>
            <a:endParaRPr lang="zh-CN" altLang="en-US" dirty="0">
              <a:solidFill>
                <a:schemeClr val="bg1"/>
              </a:solidFill>
              <a:latin typeface="等线" panose="02010600030101010101" pitchFamily="2" charset="-122"/>
              <a:ea typeface="等线" panose="02010600030101010101" pitchFamily="2" charset="-122"/>
            </a:endParaRPr>
          </a:p>
        </p:txBody>
      </p:sp>
      <p:sp>
        <p:nvSpPr>
          <p:cNvPr id="2" name="矩形 1"/>
          <p:cNvSpPr/>
          <p:nvPr/>
        </p:nvSpPr>
        <p:spPr>
          <a:xfrm>
            <a:off x="124460" y="562610"/>
            <a:ext cx="5669280" cy="1188720"/>
          </a:xfrm>
          <a:prstGeom prst="rect">
            <a:avLst/>
          </a:prstGeom>
          <a:noFill/>
          <a:ln>
            <a:noFill/>
          </a:ln>
        </p:spPr>
        <p:txBody>
          <a:bodyPr wrap="none" rtlCol="0" anchor="t">
            <a:spAutoFit/>
          </a:bodyPr>
          <a:lstStyle/>
          <a:p>
            <a:pPr algn="ctr"/>
            <a:r>
              <a:rPr lang="zh-CN" alt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科创开题答辩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99343" y="2506980"/>
            <a:ext cx="2682875" cy="2682875"/>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椭圆 2"/>
          <p:cNvSpPr/>
          <p:nvPr/>
        </p:nvSpPr>
        <p:spPr>
          <a:xfrm>
            <a:off x="2904490" y="1770380"/>
            <a:ext cx="1299210" cy="127190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 name="椭圆 11"/>
          <p:cNvSpPr/>
          <p:nvPr/>
        </p:nvSpPr>
        <p:spPr>
          <a:xfrm>
            <a:off x="2903855" y="4540250"/>
            <a:ext cx="1276350" cy="12992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3" name="椭圆 12"/>
          <p:cNvSpPr/>
          <p:nvPr/>
        </p:nvSpPr>
        <p:spPr>
          <a:xfrm>
            <a:off x="8012430" y="1770380"/>
            <a:ext cx="1403985" cy="127190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4" name="椭圆 13"/>
          <p:cNvSpPr/>
          <p:nvPr/>
        </p:nvSpPr>
        <p:spPr>
          <a:xfrm>
            <a:off x="8012430" y="4540250"/>
            <a:ext cx="1403985" cy="12992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9" name="椭圆 28"/>
          <p:cNvSpPr/>
          <p:nvPr/>
        </p:nvSpPr>
        <p:spPr>
          <a:xfrm>
            <a:off x="3822383" y="2770188"/>
            <a:ext cx="166688" cy="1666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 name="椭圆 29"/>
          <p:cNvSpPr/>
          <p:nvPr/>
        </p:nvSpPr>
        <p:spPr>
          <a:xfrm>
            <a:off x="3989388" y="5021263"/>
            <a:ext cx="166688" cy="16827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1" name="椭圆 30"/>
          <p:cNvSpPr/>
          <p:nvPr/>
        </p:nvSpPr>
        <p:spPr>
          <a:xfrm>
            <a:off x="8455025" y="2854325"/>
            <a:ext cx="166688" cy="16827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2" name="椭圆 31"/>
          <p:cNvSpPr/>
          <p:nvPr/>
        </p:nvSpPr>
        <p:spPr>
          <a:xfrm>
            <a:off x="8472488" y="5048250"/>
            <a:ext cx="168275" cy="16827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3" name="椭圆 32"/>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4" name="椭圆 33"/>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3"/>
          <p:cNvSpPr txBox="1"/>
          <p:nvPr/>
        </p:nvSpPr>
        <p:spPr>
          <a:xfrm>
            <a:off x="2904490" y="2146935"/>
            <a:ext cx="1351280" cy="518160"/>
          </a:xfrm>
          <a:prstGeom prst="rect">
            <a:avLst/>
          </a:prstGeom>
          <a:noFill/>
        </p:spPr>
        <p:txBody>
          <a:bodyPr wrap="square" rtlCol="0">
            <a:spAutoFit/>
          </a:bodyPr>
          <a:lstStyle/>
          <a:p>
            <a:r>
              <a:rPr lang="zh-CN" altLang="en-US" sz="2800" dirty="0"/>
              <a:t>兼容性</a:t>
            </a:r>
          </a:p>
        </p:txBody>
      </p:sp>
      <p:sp>
        <p:nvSpPr>
          <p:cNvPr id="5" name="文本框 4"/>
          <p:cNvSpPr txBox="1"/>
          <p:nvPr/>
        </p:nvSpPr>
        <p:spPr>
          <a:xfrm>
            <a:off x="2903855" y="4930775"/>
            <a:ext cx="1252855" cy="518160"/>
          </a:xfrm>
          <a:prstGeom prst="rect">
            <a:avLst/>
          </a:prstGeom>
          <a:noFill/>
        </p:spPr>
        <p:txBody>
          <a:bodyPr wrap="square" rtlCol="0">
            <a:spAutoFit/>
          </a:bodyPr>
          <a:lstStyle/>
          <a:p>
            <a:r>
              <a:rPr lang="zh-CN" altLang="en-US" sz="2800" dirty="0"/>
              <a:t>便携性</a:t>
            </a:r>
          </a:p>
        </p:txBody>
      </p:sp>
      <p:sp>
        <p:nvSpPr>
          <p:cNvPr id="10" name="文本框 9"/>
          <p:cNvSpPr txBox="1"/>
          <p:nvPr/>
        </p:nvSpPr>
        <p:spPr>
          <a:xfrm>
            <a:off x="8094980" y="2146935"/>
            <a:ext cx="1440180" cy="518160"/>
          </a:xfrm>
          <a:prstGeom prst="rect">
            <a:avLst/>
          </a:prstGeom>
          <a:noFill/>
          <a:ln w="9525">
            <a:noFill/>
          </a:ln>
        </p:spPr>
        <p:txBody>
          <a:bodyPr wrap="square">
            <a:spAutoFit/>
          </a:bodyPr>
          <a:lstStyle/>
          <a:p>
            <a:pPr marL="0" indent="0" algn="l"/>
            <a:r>
              <a:rPr lang="zh-CN" altLang="en-US" sz="2800" b="0" u="none" dirty="0">
                <a:latin typeface="宋体" panose="02010600030101010101" pitchFamily="2" charset="-122"/>
                <a:ea typeface="宋体" panose="02010600030101010101" pitchFamily="2" charset="-122"/>
                <a:cs typeface="宋体" panose="02010600030101010101" pitchFamily="2" charset="-122"/>
              </a:rPr>
              <a:t>独立性</a:t>
            </a:r>
            <a:endParaRPr lang="zh-CN" altLang="en-US" sz="2800" dirty="0"/>
          </a:p>
        </p:txBody>
      </p:sp>
      <p:sp>
        <p:nvSpPr>
          <p:cNvPr id="11" name="文本框 10"/>
          <p:cNvSpPr txBox="1"/>
          <p:nvPr/>
        </p:nvSpPr>
        <p:spPr>
          <a:xfrm>
            <a:off x="8094980" y="4930775"/>
            <a:ext cx="1427480" cy="518160"/>
          </a:xfrm>
          <a:prstGeom prst="rect">
            <a:avLst/>
          </a:prstGeom>
          <a:noFill/>
          <a:ln w="9525">
            <a:noFill/>
          </a:ln>
        </p:spPr>
        <p:txBody>
          <a:bodyPr wrap="square">
            <a:spAutoFit/>
          </a:bodyPr>
          <a:lstStyle/>
          <a:p>
            <a:pPr marL="0" indent="0" algn="l"/>
            <a:r>
              <a:rPr lang="zh-CN" altLang="en-US" sz="2800" b="0" u="none" dirty="0">
                <a:latin typeface="宋体" panose="02010600030101010101" pitchFamily="2" charset="-122"/>
                <a:ea typeface="宋体" panose="02010600030101010101" pitchFamily="2" charset="-122"/>
                <a:cs typeface="宋体" panose="02010600030101010101" pitchFamily="2" charset="-122"/>
              </a:rPr>
              <a:t>美观性</a:t>
            </a:r>
            <a:endParaRPr lang="zh-CN" altLang="en-US" sz="2800" dirty="0"/>
          </a:p>
        </p:txBody>
      </p:sp>
      <p:sp>
        <p:nvSpPr>
          <p:cNvPr id="15" name="矩形 14"/>
          <p:cNvSpPr/>
          <p:nvPr/>
        </p:nvSpPr>
        <p:spPr>
          <a:xfrm>
            <a:off x="2951480" y="210185"/>
            <a:ext cx="6583680" cy="1188720"/>
          </a:xfrm>
          <a:prstGeom prst="rect">
            <a:avLst/>
          </a:prstGeom>
          <a:noFill/>
          <a:ln>
            <a:noFill/>
          </a:ln>
        </p:spPr>
        <p:txBody>
          <a:bodyPr wrap="none" rtlCol="0" anchor="t">
            <a:spAutoFit/>
          </a:bodyPr>
          <a:lstStyle/>
          <a:p>
            <a:pPr algn="ctr"/>
            <a:r>
              <a:rPr lang="zh-CN" altLang="en-US" sz="7200" b="1">
                <a:ln w="9525" cmpd="sng">
                  <a:solidFill>
                    <a:schemeClr val="accent1"/>
                  </a:solidFill>
                  <a:prstDash val="solid"/>
                </a:ln>
                <a:solidFill>
                  <a:srgbClr val="70AD47">
                    <a:tint val="1000"/>
                  </a:srgbClr>
                </a:solidFill>
                <a:effectLst>
                  <a:glow rad="38100">
                    <a:schemeClr val="accent1">
                      <a:alpha val="40000"/>
                    </a:schemeClr>
                  </a:glow>
                </a:effectLst>
                <a:sym typeface="+mn-ea"/>
              </a:rPr>
              <a:t>项目特色与创新</a:t>
            </a:r>
          </a:p>
        </p:txBody>
      </p:sp>
      <p:sp>
        <p:nvSpPr>
          <p:cNvPr id="16" name="矩形 15"/>
          <p:cNvSpPr/>
          <p:nvPr/>
        </p:nvSpPr>
        <p:spPr>
          <a:xfrm>
            <a:off x="5023168" y="3390900"/>
            <a:ext cx="2440305" cy="914400"/>
          </a:xfrm>
          <a:prstGeom prst="rect">
            <a:avLst/>
          </a:prstGeom>
          <a:noFill/>
          <a:ln>
            <a:noFill/>
          </a:ln>
        </p:spPr>
        <p:txBody>
          <a:bodyPr wrap="none" rtlCol="0" anchor="t">
            <a:spAutoFit/>
          </a:bodyPr>
          <a:lstStyle/>
          <a:p>
            <a:pPr algn="ctr"/>
            <a:r>
              <a:rPr lang="en-US" altLang="zh-CN" sz="5400" b="1">
                <a:ln w="9525" cmpd="sng">
                  <a:solidFill>
                    <a:schemeClr val="accent1"/>
                  </a:solidFill>
                  <a:prstDash val="solid"/>
                </a:ln>
                <a:solidFill>
                  <a:srgbClr val="70AD47">
                    <a:tint val="1000"/>
                  </a:srgbClr>
                </a:solidFill>
                <a:effectLst>
                  <a:glow rad="38100">
                    <a:schemeClr val="accent1">
                      <a:alpha val="40000"/>
                    </a:schemeClr>
                  </a:glow>
                </a:effectLst>
              </a:rPr>
              <a:t>Gtouch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矩形 1"/>
          <p:cNvSpPr/>
          <p:nvPr/>
        </p:nvSpPr>
        <p:spPr>
          <a:xfrm>
            <a:off x="5811520" y="2834640"/>
            <a:ext cx="3840480" cy="118872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进度安排</a:t>
            </a:r>
          </a:p>
        </p:txBody>
      </p:sp>
      <p:sp>
        <p:nvSpPr>
          <p:cNvPr id="8" name="MH_Others_1"/>
          <p:cNvSpPr txBox="1"/>
          <p:nvPr>
            <p:custDataLst>
              <p:tags r:id="rId1"/>
            </p:custDataLst>
          </p:nvPr>
        </p:nvSpPr>
        <p:spPr>
          <a:xfrm>
            <a:off x="864553"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4</a:t>
            </a:r>
            <a:endParaRPr kumimoji="0" lang="zh-CN" altLang="en-US"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stCxn id="4" idx="2"/>
          </p:cNvCxnSpPr>
          <p:nvPr/>
        </p:nvCxnSpPr>
        <p:spPr>
          <a:xfrm flipV="1">
            <a:off x="2254250" y="3877310"/>
            <a:ext cx="8447405" cy="3175"/>
          </a:xfrm>
          <a:prstGeom prst="line">
            <a:avLst/>
          </a:prstGeom>
          <a:noFill/>
          <a:ln w="12700">
            <a:solidFill>
              <a:srgbClr val="48A2A0"/>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3"/>
          <p:cNvSpPr/>
          <p:nvPr/>
        </p:nvSpPr>
        <p:spPr>
          <a:xfrm flipV="1">
            <a:off x="2254250" y="3826510"/>
            <a:ext cx="107950" cy="10795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flipV="1">
            <a:off x="4454525" y="3826510"/>
            <a:ext cx="107950" cy="10795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椭圆 6"/>
          <p:cNvSpPr/>
          <p:nvPr/>
        </p:nvSpPr>
        <p:spPr>
          <a:xfrm flipV="1">
            <a:off x="7459663" y="3824605"/>
            <a:ext cx="107950" cy="10795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椭圆 7"/>
          <p:cNvSpPr/>
          <p:nvPr/>
        </p:nvSpPr>
        <p:spPr>
          <a:xfrm>
            <a:off x="10606088" y="3783648"/>
            <a:ext cx="188913" cy="188913"/>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cxnSp>
        <p:nvCxnSpPr>
          <p:cNvPr id="10" name="直接连接符 9"/>
          <p:cNvCxnSpPr/>
          <p:nvPr/>
        </p:nvCxnSpPr>
        <p:spPr>
          <a:xfrm flipH="1" flipV="1">
            <a:off x="4505325" y="3877310"/>
            <a:ext cx="6350" cy="1504950"/>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flipV="1">
            <a:off x="7459663" y="2386013"/>
            <a:ext cx="0" cy="1493838"/>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H="1" flipV="1">
            <a:off x="10701338" y="3972560"/>
            <a:ext cx="6350" cy="1344613"/>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H="1" flipV="1">
            <a:off x="2304733" y="2532380"/>
            <a:ext cx="6350" cy="1344613"/>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sp>
        <p:nvSpPr>
          <p:cNvPr id="33" name="椭圆 32"/>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4" name="椭圆 33"/>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nvSpPr>
        <p:spPr>
          <a:xfrm>
            <a:off x="4117975" y="116205"/>
            <a:ext cx="3840480" cy="1188720"/>
          </a:xfrm>
          <a:prstGeom prst="rect">
            <a:avLst/>
          </a:prstGeom>
          <a:noFill/>
          <a:ln>
            <a:noFill/>
          </a:ln>
        </p:spPr>
        <p:txBody>
          <a:bodyPr wrap="none" rtlCol="0" anchor="t">
            <a:spAutoFit/>
          </a:bodyPr>
          <a:lstStyle/>
          <a:p>
            <a:pPr algn="ctr"/>
            <a:r>
              <a:rPr lang="zh-CN" altLang="en-US" sz="7200" b="1">
                <a:ln w="9525" cmpd="sng">
                  <a:solidFill>
                    <a:schemeClr val="accent1"/>
                  </a:solidFill>
                  <a:prstDash val="solid"/>
                </a:ln>
                <a:solidFill>
                  <a:srgbClr val="70AD47">
                    <a:tint val="1000"/>
                  </a:srgbClr>
                </a:solidFill>
                <a:effectLst>
                  <a:glow rad="38100">
                    <a:schemeClr val="accent1">
                      <a:alpha val="40000"/>
                    </a:schemeClr>
                  </a:glow>
                </a:effectLst>
              </a:rPr>
              <a:t>进度安排</a:t>
            </a:r>
          </a:p>
        </p:txBody>
      </p:sp>
      <p:sp>
        <p:nvSpPr>
          <p:cNvPr id="16" name="文本框 15"/>
          <p:cNvSpPr txBox="1"/>
          <p:nvPr/>
        </p:nvSpPr>
        <p:spPr>
          <a:xfrm>
            <a:off x="1826260" y="4072890"/>
            <a:ext cx="963930" cy="640080"/>
          </a:xfrm>
          <a:prstGeom prst="rect">
            <a:avLst/>
          </a:prstGeom>
          <a:noFill/>
        </p:spPr>
        <p:txBody>
          <a:bodyPr wrap="square" rtlCol="0">
            <a:spAutoFit/>
          </a:bodyPr>
          <a:lstStyle/>
          <a:p>
            <a:r>
              <a:rPr lang="en-US" altLang="zh-CN"/>
              <a:t>2016</a:t>
            </a:r>
            <a:r>
              <a:rPr lang="zh-CN" altLang="en-US"/>
              <a:t>秋</a:t>
            </a:r>
          </a:p>
          <a:p>
            <a:r>
              <a:rPr lang="zh-CN" altLang="en-US"/>
              <a:t>季学期</a:t>
            </a:r>
          </a:p>
        </p:txBody>
      </p:sp>
      <p:sp>
        <p:nvSpPr>
          <p:cNvPr id="17" name="文本框 16"/>
          <p:cNvSpPr txBox="1"/>
          <p:nvPr/>
        </p:nvSpPr>
        <p:spPr>
          <a:xfrm>
            <a:off x="863931" y="1551920"/>
            <a:ext cx="3113867" cy="954107"/>
          </a:xfrm>
          <a:prstGeom prst="rect">
            <a:avLst/>
          </a:prstGeom>
          <a:noFill/>
        </p:spPr>
        <p:txBody>
          <a:bodyPr wrap="square" rtlCol="0">
            <a:spAutoFit/>
          </a:bodyPr>
          <a:lstStyle/>
          <a:p>
            <a:r>
              <a:rPr lang="zh-CN" altLang="en-US" sz="2800" dirty="0"/>
              <a:t>完成主要模块和单片机的购买</a:t>
            </a:r>
          </a:p>
        </p:txBody>
      </p:sp>
      <p:sp>
        <p:nvSpPr>
          <p:cNvPr id="18" name="文本框 17"/>
          <p:cNvSpPr txBox="1"/>
          <p:nvPr/>
        </p:nvSpPr>
        <p:spPr>
          <a:xfrm>
            <a:off x="3949700" y="3418205"/>
            <a:ext cx="1193165" cy="365760"/>
          </a:xfrm>
          <a:prstGeom prst="rect">
            <a:avLst/>
          </a:prstGeom>
          <a:noFill/>
        </p:spPr>
        <p:txBody>
          <a:bodyPr wrap="square" rtlCol="0">
            <a:spAutoFit/>
          </a:bodyPr>
          <a:lstStyle/>
          <a:p>
            <a:r>
              <a:rPr lang="en-US" altLang="zh-CN"/>
              <a:t>2017</a:t>
            </a:r>
            <a:r>
              <a:rPr lang="zh-CN" altLang="en-US"/>
              <a:t>寒假</a:t>
            </a:r>
          </a:p>
        </p:txBody>
      </p:sp>
      <p:sp>
        <p:nvSpPr>
          <p:cNvPr id="19" name="文本框 18"/>
          <p:cNvSpPr txBox="1"/>
          <p:nvPr/>
        </p:nvSpPr>
        <p:spPr>
          <a:xfrm>
            <a:off x="2934565" y="5422438"/>
            <a:ext cx="3223433" cy="954107"/>
          </a:xfrm>
          <a:prstGeom prst="rect">
            <a:avLst/>
          </a:prstGeom>
          <a:noFill/>
        </p:spPr>
        <p:txBody>
          <a:bodyPr wrap="square" rtlCol="0">
            <a:spAutoFit/>
          </a:bodyPr>
          <a:lstStyle/>
          <a:p>
            <a:r>
              <a:rPr lang="zh-CN" altLang="en-US" sz="2800" dirty="0"/>
              <a:t>完成对模块的调试和所需知识的学习</a:t>
            </a:r>
          </a:p>
        </p:txBody>
      </p:sp>
      <p:sp>
        <p:nvSpPr>
          <p:cNvPr id="20" name="文本框 19"/>
          <p:cNvSpPr txBox="1"/>
          <p:nvPr/>
        </p:nvSpPr>
        <p:spPr>
          <a:xfrm>
            <a:off x="6602730" y="4072890"/>
            <a:ext cx="1713865" cy="365760"/>
          </a:xfrm>
          <a:prstGeom prst="rect">
            <a:avLst/>
          </a:prstGeom>
          <a:noFill/>
        </p:spPr>
        <p:txBody>
          <a:bodyPr wrap="square" rtlCol="0">
            <a:spAutoFit/>
          </a:bodyPr>
          <a:lstStyle/>
          <a:p>
            <a:r>
              <a:rPr lang="en-US" altLang="zh-CN"/>
              <a:t>2017</a:t>
            </a:r>
            <a:r>
              <a:rPr lang="zh-CN" altLang="en-US"/>
              <a:t>前半学期</a:t>
            </a:r>
          </a:p>
        </p:txBody>
      </p:sp>
      <p:sp>
        <p:nvSpPr>
          <p:cNvPr id="21" name="文本框 20"/>
          <p:cNvSpPr txBox="1"/>
          <p:nvPr/>
        </p:nvSpPr>
        <p:spPr>
          <a:xfrm>
            <a:off x="6526530" y="1824355"/>
            <a:ext cx="1865630" cy="954107"/>
          </a:xfrm>
          <a:prstGeom prst="rect">
            <a:avLst/>
          </a:prstGeom>
          <a:noFill/>
        </p:spPr>
        <p:txBody>
          <a:bodyPr wrap="square" rtlCol="0">
            <a:spAutoFit/>
          </a:bodyPr>
          <a:lstStyle/>
          <a:p>
            <a:r>
              <a:rPr lang="zh-CN" altLang="en-US" sz="2800" dirty="0"/>
              <a:t>编写完主要代码</a:t>
            </a:r>
          </a:p>
        </p:txBody>
      </p:sp>
      <p:sp>
        <p:nvSpPr>
          <p:cNvPr id="22" name="文本框 21"/>
          <p:cNvSpPr txBox="1"/>
          <p:nvPr/>
        </p:nvSpPr>
        <p:spPr>
          <a:xfrm>
            <a:off x="9756140" y="3108960"/>
            <a:ext cx="1605915" cy="640080"/>
          </a:xfrm>
          <a:prstGeom prst="rect">
            <a:avLst/>
          </a:prstGeom>
          <a:noFill/>
        </p:spPr>
        <p:txBody>
          <a:bodyPr wrap="square" rtlCol="0">
            <a:spAutoFit/>
          </a:bodyPr>
          <a:lstStyle/>
          <a:p>
            <a:r>
              <a:rPr lang="en-US" altLang="zh-CN"/>
              <a:t>2017</a:t>
            </a:r>
            <a:r>
              <a:rPr lang="zh-CN" altLang="en-US"/>
              <a:t>后半学期和小学期</a:t>
            </a:r>
          </a:p>
        </p:txBody>
      </p:sp>
      <p:sp>
        <p:nvSpPr>
          <p:cNvPr id="23" name="文本框 22"/>
          <p:cNvSpPr txBox="1"/>
          <p:nvPr/>
        </p:nvSpPr>
        <p:spPr>
          <a:xfrm>
            <a:off x="9820419" y="5367318"/>
            <a:ext cx="2248535" cy="954107"/>
          </a:xfrm>
          <a:prstGeom prst="rect">
            <a:avLst/>
          </a:prstGeom>
          <a:noFill/>
        </p:spPr>
        <p:txBody>
          <a:bodyPr wrap="square" rtlCol="0">
            <a:spAutoFit/>
          </a:bodyPr>
          <a:lstStyle/>
          <a:p>
            <a:r>
              <a:rPr lang="zh-CN" altLang="en-US" sz="2800" dirty="0"/>
              <a:t>产品的调试及小型化</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矩形 1"/>
          <p:cNvSpPr/>
          <p:nvPr/>
        </p:nvSpPr>
        <p:spPr>
          <a:xfrm>
            <a:off x="5811520" y="2834640"/>
            <a:ext cx="3840480" cy="118872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经费运算</a:t>
            </a:r>
          </a:p>
        </p:txBody>
      </p:sp>
      <p:sp>
        <p:nvSpPr>
          <p:cNvPr id="8" name="MH_Others_1"/>
          <p:cNvSpPr txBox="1"/>
          <p:nvPr>
            <p:custDataLst>
              <p:tags r:id="rId1"/>
            </p:custDataLst>
          </p:nvPr>
        </p:nvSpPr>
        <p:spPr>
          <a:xfrm>
            <a:off x="864553"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5</a:t>
            </a:r>
            <a:endParaRPr kumimoji="0" lang="zh-CN" altLang="en-US"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8420100" y="0"/>
            <a:ext cx="3771900" cy="4800600"/>
          </a:xfrm>
          <a:custGeom>
            <a:avLst/>
            <a:gdLst>
              <a:gd name="connsiteX0" fmla="*/ 1243439 w 3771900"/>
              <a:gd name="connsiteY0" fmla="*/ 0 h 4800600"/>
              <a:gd name="connsiteX1" fmla="*/ 3771900 w 3771900"/>
              <a:gd name="connsiteY1" fmla="*/ 0 h 4800600"/>
              <a:gd name="connsiteX2" fmla="*/ 3771900 w 3771900"/>
              <a:gd name="connsiteY2" fmla="*/ 4513835 h 4800600"/>
              <a:gd name="connsiteX3" fmla="*/ 3599256 w 3771900"/>
              <a:gd name="connsiteY3" fmla="*/ 4597002 h 4800600"/>
              <a:gd name="connsiteX4" fmla="*/ 2590800 w 3771900"/>
              <a:gd name="connsiteY4" fmla="*/ 4800600 h 4800600"/>
              <a:gd name="connsiteX5" fmla="*/ 0 w 3771900"/>
              <a:gd name="connsiteY5" fmla="*/ 2209800 h 4800600"/>
              <a:gd name="connsiteX6" fmla="*/ 1142259 w 3771900"/>
              <a:gd name="connsiteY6" fmla="*/ 61468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900" h="4800600">
                <a:moveTo>
                  <a:pt x="1243439" y="0"/>
                </a:moveTo>
                <a:lnTo>
                  <a:pt x="3771900" y="0"/>
                </a:lnTo>
                <a:lnTo>
                  <a:pt x="3771900" y="4513835"/>
                </a:lnTo>
                <a:lnTo>
                  <a:pt x="3599256" y="4597002"/>
                </a:lnTo>
                <a:cubicBezTo>
                  <a:pt x="3289297" y="4728104"/>
                  <a:pt x="2948515" y="4800600"/>
                  <a:pt x="2590800" y="4800600"/>
                </a:cubicBezTo>
                <a:cubicBezTo>
                  <a:pt x="1159941" y="4800600"/>
                  <a:pt x="0" y="3640659"/>
                  <a:pt x="0" y="2209800"/>
                </a:cubicBezTo>
                <a:cubicBezTo>
                  <a:pt x="0" y="1315513"/>
                  <a:pt x="453102" y="527054"/>
                  <a:pt x="1142259" y="61468"/>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0" y="0"/>
            <a:ext cx="11811000" cy="6858000"/>
          </a:xfrm>
          <a:custGeom>
            <a:avLst/>
            <a:gdLst>
              <a:gd name="connsiteX0" fmla="*/ 2255173 w 11811000"/>
              <a:gd name="connsiteY0" fmla="*/ 0 h 6858000"/>
              <a:gd name="connsiteX1" fmla="*/ 6888827 w 11811000"/>
              <a:gd name="connsiteY1" fmla="*/ 0 h 6858000"/>
              <a:gd name="connsiteX2" fmla="*/ 7061011 w 11811000"/>
              <a:gd name="connsiteY2" fmla="*/ 58261 h 6858000"/>
              <a:gd name="connsiteX3" fmla="*/ 11811000 w 11811000"/>
              <a:gd name="connsiteY3" fmla="*/ 6858000 h 6858000"/>
              <a:gd name="connsiteX4" fmla="*/ 0 w 11811000"/>
              <a:gd name="connsiteY4" fmla="*/ 6858000 h 6858000"/>
              <a:gd name="connsiteX5" fmla="*/ 0 w 11811000"/>
              <a:gd name="connsiteY5" fmla="*/ 1246358 h 6858000"/>
              <a:gd name="connsiteX6" fmla="*/ 240791 w 11811000"/>
              <a:gd name="connsiteY6" fmla="*/ 1057133 h 6858000"/>
              <a:gd name="connsiteX7" fmla="*/ 2082989 w 11811000"/>
              <a:gd name="connsiteY7" fmla="*/ 582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858000">
                <a:moveTo>
                  <a:pt x="2255173" y="0"/>
                </a:moveTo>
                <a:lnTo>
                  <a:pt x="6888827" y="0"/>
                </a:lnTo>
                <a:lnTo>
                  <a:pt x="7061011" y="58261"/>
                </a:lnTo>
                <a:cubicBezTo>
                  <a:pt x="9832844" y="1073165"/>
                  <a:pt x="11811000" y="3734571"/>
                  <a:pt x="11811000" y="6858000"/>
                </a:cubicBezTo>
                <a:lnTo>
                  <a:pt x="0" y="6858000"/>
                </a:lnTo>
                <a:lnTo>
                  <a:pt x="0" y="1246358"/>
                </a:lnTo>
                <a:lnTo>
                  <a:pt x="240791" y="1057133"/>
                </a:lnTo>
                <a:cubicBezTo>
                  <a:pt x="798225" y="640253"/>
                  <a:pt x="1417749" y="301838"/>
                  <a:pt x="2082989" y="58261"/>
                </a:cubicBez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椭圆 5"/>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椭圆 8"/>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aphicFrame>
        <p:nvGraphicFramePr>
          <p:cNvPr id="2" name="表格 -1"/>
          <p:cNvGraphicFramePr/>
          <p:nvPr/>
        </p:nvGraphicFramePr>
        <p:xfrm>
          <a:off x="325755" y="1443990"/>
          <a:ext cx="9290685" cy="5101590"/>
        </p:xfrm>
        <a:graphic>
          <a:graphicData uri="http://schemas.openxmlformats.org/drawingml/2006/table">
            <a:tbl>
              <a:tblPr firstRow="1" bandRow="1">
                <a:tableStyleId>{5940675A-B579-460E-94D1-54222C63F5DA}</a:tableStyleId>
              </a:tblPr>
              <a:tblGrid>
                <a:gridCol w="5501005">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40155">
                  <a:extLst>
                    <a:ext uri="{9D8B030D-6E8A-4147-A177-3AD203B41FA5}">
                      <a16:colId xmlns:a16="http://schemas.microsoft.com/office/drawing/2014/main" val="20002"/>
                    </a:ext>
                  </a:extLst>
                </a:gridCol>
                <a:gridCol w="1292225">
                  <a:extLst>
                    <a:ext uri="{9D8B030D-6E8A-4147-A177-3AD203B41FA5}">
                      <a16:colId xmlns:a16="http://schemas.microsoft.com/office/drawing/2014/main" val="20003"/>
                    </a:ext>
                  </a:extLst>
                </a:gridCol>
              </a:tblGrid>
              <a:tr h="392430">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购买清单</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单价</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数量</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合计</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1170">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Arduino Pro Mini</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开发板</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50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0535">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鱼眼</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180°</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摄像头</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300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600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170">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OV2640</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摄像头</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聚焦透镜</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100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400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0535">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线性红外发射模块（</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790nm</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10mw</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40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160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170">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线性红外发射模块（</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980nm</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120mw</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150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300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1170">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780-1000nm</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带通滤光片</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30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150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1170">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C++ Primer Plus</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中文版</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100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100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0535">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OpenCV3</a:t>
                      </a: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编程入门</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70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70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0535">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其他</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200</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1</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200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71170">
                <a:tc>
                  <a:txBody>
                    <a:bodyPr/>
                    <a:lstStyle/>
                    <a:p>
                      <a:pPr marL="0" indent="0" algn="l">
                        <a:buNone/>
                      </a:pPr>
                      <a:r>
                        <a:rPr lang="zh-CN" altLang="en-US"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合计</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 </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 </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400" b="0">
                          <a:solidFill>
                            <a:srgbClr val="000000"/>
                          </a:solidFill>
                          <a:uFillTx/>
                          <a:latin typeface="宋体" panose="02010600030101010101" pitchFamily="2" charset="-122"/>
                          <a:ea typeface="宋体" panose="02010600030101010101" pitchFamily="2" charset="-122"/>
                          <a:cs typeface="宋体" panose="02010600030101010101" pitchFamily="2" charset="-122"/>
                        </a:rPr>
                        <a:t>2030</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2703" y="2834640"/>
            <a:ext cx="4506595" cy="118872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7738" y="754063"/>
            <a:ext cx="714375" cy="7127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5" name="椭圆 24"/>
          <p:cNvSpPr/>
          <p:nvPr/>
        </p:nvSpPr>
        <p:spPr>
          <a:xfrm>
            <a:off x="1683068" y="4148138"/>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nvSpPr>
        <p:spPr>
          <a:xfrm>
            <a:off x="989330" y="342265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77" name="文本框 4"/>
          <p:cNvSpPr txBox="1"/>
          <p:nvPr/>
        </p:nvSpPr>
        <p:spPr>
          <a:xfrm>
            <a:off x="1090930" y="3514725"/>
            <a:ext cx="771525" cy="769938"/>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01</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23" name="椭圆 22"/>
          <p:cNvSpPr/>
          <p:nvPr/>
        </p:nvSpPr>
        <p:spPr>
          <a:xfrm>
            <a:off x="4868863" y="687388"/>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MH_Others_1"/>
          <p:cNvSpPr txBox="1"/>
          <p:nvPr>
            <p:custDataLst>
              <p:tags r:id="rId1"/>
            </p:custDataLst>
          </p:nvPr>
        </p:nvSpPr>
        <p:spPr>
          <a:xfrm>
            <a:off x="4160838" y="1466850"/>
            <a:ext cx="3956050"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rPr>
              <a:t>Gtouch</a:t>
            </a:r>
          </a:p>
        </p:txBody>
      </p:sp>
      <p:sp>
        <p:nvSpPr>
          <p:cNvPr id="9" name="椭圆 8"/>
          <p:cNvSpPr/>
          <p:nvPr/>
        </p:nvSpPr>
        <p:spPr>
          <a:xfrm>
            <a:off x="3208655" y="34417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89" name="文本框 9"/>
          <p:cNvSpPr txBox="1"/>
          <p:nvPr/>
        </p:nvSpPr>
        <p:spPr>
          <a:xfrm>
            <a:off x="3299143" y="3533775"/>
            <a:ext cx="771525" cy="76835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02</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3" name="椭圆 32"/>
          <p:cNvSpPr/>
          <p:nvPr/>
        </p:nvSpPr>
        <p:spPr>
          <a:xfrm>
            <a:off x="3916680" y="4148138"/>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4" name="椭圆 13"/>
          <p:cNvSpPr/>
          <p:nvPr/>
        </p:nvSpPr>
        <p:spPr>
          <a:xfrm>
            <a:off x="5410200" y="34163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2" name="文本框 14"/>
          <p:cNvSpPr txBox="1"/>
          <p:nvPr/>
        </p:nvSpPr>
        <p:spPr>
          <a:xfrm>
            <a:off x="5472113" y="3508375"/>
            <a:ext cx="771525" cy="76835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03</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4" name="椭圆 33"/>
          <p:cNvSpPr/>
          <p:nvPr/>
        </p:nvSpPr>
        <p:spPr>
          <a:xfrm>
            <a:off x="6151563" y="4122738"/>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9" name="椭圆 18"/>
          <p:cNvSpPr/>
          <p:nvPr/>
        </p:nvSpPr>
        <p:spPr>
          <a:xfrm>
            <a:off x="7670800" y="34163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5" name="文本框 19"/>
          <p:cNvSpPr txBox="1"/>
          <p:nvPr/>
        </p:nvSpPr>
        <p:spPr>
          <a:xfrm>
            <a:off x="7761288" y="3508375"/>
            <a:ext cx="771525" cy="769938"/>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04</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5" name="椭圆 34"/>
          <p:cNvSpPr/>
          <p:nvPr/>
        </p:nvSpPr>
        <p:spPr>
          <a:xfrm>
            <a:off x="8386763" y="4148138"/>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矩形 2"/>
          <p:cNvSpPr/>
          <p:nvPr/>
        </p:nvSpPr>
        <p:spPr>
          <a:xfrm>
            <a:off x="2319020" y="4659630"/>
            <a:ext cx="2733040" cy="640080"/>
          </a:xfrm>
          <a:prstGeom prst="rect">
            <a:avLst/>
          </a:prstGeom>
          <a:noFill/>
          <a:ln>
            <a:noFill/>
          </a:ln>
        </p:spPr>
        <p:txBody>
          <a:bodyPr wrap="square" rtlCol="0" anchor="t">
            <a:spAutoFit/>
          </a:bodyPr>
          <a:lstStyle/>
          <a:p>
            <a:pPr algn="ctr"/>
            <a:r>
              <a:rPr lang="zh-CN" altLang="en-US" sz="3600" b="1">
                <a:ln w="9525" cmpd="sng">
                  <a:solidFill>
                    <a:schemeClr val="accent1"/>
                  </a:solidFill>
                  <a:prstDash val="solid"/>
                </a:ln>
                <a:solidFill>
                  <a:srgbClr val="70AD47">
                    <a:tint val="1000"/>
                  </a:srgbClr>
                </a:solidFill>
                <a:effectLst>
                  <a:glow rad="38100">
                    <a:schemeClr val="accent1">
                      <a:alpha val="40000"/>
                    </a:schemeClr>
                  </a:glow>
                </a:effectLst>
              </a:rPr>
              <a:t>立项背景</a:t>
            </a:r>
          </a:p>
        </p:txBody>
      </p:sp>
      <p:sp>
        <p:nvSpPr>
          <p:cNvPr id="5" name="矩形 4"/>
          <p:cNvSpPr/>
          <p:nvPr/>
        </p:nvSpPr>
        <p:spPr>
          <a:xfrm>
            <a:off x="459740" y="4659630"/>
            <a:ext cx="2011680" cy="640080"/>
          </a:xfrm>
          <a:prstGeom prst="rect">
            <a:avLst/>
          </a:prstGeom>
          <a:noFill/>
          <a:ln>
            <a:noFill/>
          </a:ln>
        </p:spPr>
        <p:txBody>
          <a:bodyPr wrap="none" rtlCol="0" anchor="t">
            <a:spAutoFit/>
          </a:bodyPr>
          <a:lstStyle/>
          <a:p>
            <a:pPr algn="ctr"/>
            <a:r>
              <a:rPr lang="zh-CN" altLang="en-US" sz="3600" b="1">
                <a:ln w="9525" cmpd="sng">
                  <a:solidFill>
                    <a:schemeClr val="accent1"/>
                  </a:solidFill>
                  <a:prstDash val="solid"/>
                </a:ln>
                <a:solidFill>
                  <a:srgbClr val="70AD47">
                    <a:tint val="1000"/>
                  </a:srgbClr>
                </a:solidFill>
                <a:effectLst>
                  <a:glow rad="38100">
                    <a:schemeClr val="accent1">
                      <a:alpha val="40000"/>
                    </a:schemeClr>
                  </a:glow>
                </a:effectLst>
              </a:rPr>
              <a:t>项目简介</a:t>
            </a:r>
          </a:p>
        </p:txBody>
      </p:sp>
      <p:sp>
        <p:nvSpPr>
          <p:cNvPr id="6" name="矩形 5"/>
          <p:cNvSpPr/>
          <p:nvPr/>
        </p:nvSpPr>
        <p:spPr>
          <a:xfrm>
            <a:off x="7141845" y="4659630"/>
            <a:ext cx="2011680" cy="640080"/>
          </a:xfrm>
          <a:prstGeom prst="rect">
            <a:avLst/>
          </a:prstGeom>
          <a:noFill/>
          <a:ln>
            <a:noFill/>
          </a:ln>
        </p:spPr>
        <p:txBody>
          <a:bodyPr wrap="none" rtlCol="0" anchor="t">
            <a:spAutoFit/>
          </a:bodyPr>
          <a:lstStyle/>
          <a:p>
            <a:pPr algn="ctr"/>
            <a:r>
              <a:rPr lang="zh-CN" altLang="en-US" sz="3600" b="1">
                <a:ln w="9525" cmpd="sng">
                  <a:solidFill>
                    <a:schemeClr val="accent1"/>
                  </a:solidFill>
                  <a:prstDash val="solid"/>
                </a:ln>
                <a:solidFill>
                  <a:srgbClr val="70AD47">
                    <a:tint val="1000"/>
                  </a:srgbClr>
                </a:solidFill>
                <a:effectLst>
                  <a:glow rad="38100">
                    <a:schemeClr val="accent1">
                      <a:alpha val="40000"/>
                    </a:schemeClr>
                  </a:glow>
                </a:effectLst>
              </a:rPr>
              <a:t>进度安排</a:t>
            </a:r>
          </a:p>
        </p:txBody>
      </p:sp>
      <p:sp>
        <p:nvSpPr>
          <p:cNvPr id="7" name="矩形 6"/>
          <p:cNvSpPr/>
          <p:nvPr/>
        </p:nvSpPr>
        <p:spPr>
          <a:xfrm>
            <a:off x="9553575" y="4659630"/>
            <a:ext cx="2011680" cy="640080"/>
          </a:xfrm>
          <a:prstGeom prst="rect">
            <a:avLst/>
          </a:prstGeom>
          <a:noFill/>
          <a:ln>
            <a:noFill/>
          </a:ln>
        </p:spPr>
        <p:txBody>
          <a:bodyPr wrap="none" rtlCol="0" anchor="t">
            <a:spAutoFit/>
          </a:bodyPr>
          <a:lstStyle/>
          <a:p>
            <a:pPr algn="ctr"/>
            <a:r>
              <a:rPr lang="zh-CN" altLang="en-US" sz="3600" b="1">
                <a:ln w="9525" cmpd="sng">
                  <a:solidFill>
                    <a:schemeClr val="accent1"/>
                  </a:solidFill>
                  <a:prstDash val="solid"/>
                </a:ln>
                <a:solidFill>
                  <a:srgbClr val="70AD47">
                    <a:tint val="1000"/>
                  </a:srgbClr>
                </a:solidFill>
                <a:effectLst>
                  <a:glow rad="38100">
                    <a:schemeClr val="accent1">
                      <a:alpha val="40000"/>
                    </a:schemeClr>
                  </a:glow>
                </a:effectLst>
              </a:rPr>
              <a:t>经费运算</a:t>
            </a:r>
          </a:p>
        </p:txBody>
      </p:sp>
      <p:sp>
        <p:nvSpPr>
          <p:cNvPr id="8" name="椭圆 7"/>
          <p:cNvSpPr/>
          <p:nvPr/>
        </p:nvSpPr>
        <p:spPr>
          <a:xfrm>
            <a:off x="10765473" y="4149408"/>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椭圆 9"/>
          <p:cNvSpPr/>
          <p:nvPr/>
        </p:nvSpPr>
        <p:spPr>
          <a:xfrm>
            <a:off x="10071735" y="342392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文本框 4"/>
          <p:cNvSpPr txBox="1"/>
          <p:nvPr/>
        </p:nvSpPr>
        <p:spPr>
          <a:xfrm>
            <a:off x="10157143" y="3515995"/>
            <a:ext cx="803910" cy="76200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05</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13" name="矩形 12"/>
          <p:cNvSpPr/>
          <p:nvPr/>
        </p:nvSpPr>
        <p:spPr>
          <a:xfrm>
            <a:off x="4880610" y="4659630"/>
            <a:ext cx="2011680" cy="640080"/>
          </a:xfrm>
          <a:prstGeom prst="rect">
            <a:avLst/>
          </a:prstGeom>
          <a:noFill/>
          <a:ln>
            <a:noFill/>
          </a:ln>
        </p:spPr>
        <p:txBody>
          <a:bodyPr wrap="none" rtlCol="0" anchor="t">
            <a:spAutoFit/>
          </a:bodyPr>
          <a:lstStyle/>
          <a:p>
            <a:pPr algn="ctr"/>
            <a:r>
              <a:rPr lang="zh-CN" altLang="en-US" sz="3600" b="1">
                <a:ln w="9525" cmpd="sng">
                  <a:solidFill>
                    <a:schemeClr val="accent1"/>
                  </a:solidFill>
                  <a:prstDash val="solid"/>
                </a:ln>
                <a:solidFill>
                  <a:srgbClr val="70AD47">
                    <a:tint val="1000"/>
                  </a:srgbClr>
                </a:solidFill>
                <a:effectLst>
                  <a:glow rad="38100">
                    <a:schemeClr val="accent1">
                      <a:alpha val="40000"/>
                    </a:schemeClr>
                  </a:glow>
                </a:effectLst>
              </a:rPr>
              <a:t>方案特色</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864553"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1</a:t>
            </a:r>
            <a:endParaRPr kumimoji="0" lang="zh-CN" altLang="en-US"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2" name="矩形 1"/>
          <p:cNvSpPr/>
          <p:nvPr/>
        </p:nvSpPr>
        <p:spPr>
          <a:xfrm>
            <a:off x="5811520" y="2834640"/>
            <a:ext cx="3840480" cy="118872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立项背景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492885" y="2861310"/>
            <a:ext cx="3138488" cy="31384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nvSpPr>
        <p:spPr>
          <a:xfrm>
            <a:off x="325755" y="1256030"/>
            <a:ext cx="3140075" cy="31400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2" name="椭圆 21"/>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3" name="椭圆 22"/>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2" name="图片 -2147482624" descr="3acc82b069e14abbd1cc30e11f59d8b9"/>
          <p:cNvPicPr>
            <a:picLocks noChangeAspect="1"/>
          </p:cNvPicPr>
          <p:nvPr/>
        </p:nvPicPr>
        <p:blipFill>
          <a:blip r:embed="rId3"/>
          <a:stretch>
            <a:fillRect/>
          </a:stretch>
        </p:blipFill>
        <p:spPr>
          <a:xfrm>
            <a:off x="476603" y="568503"/>
            <a:ext cx="5447665" cy="4086458"/>
          </a:xfrm>
          <a:prstGeom prst="rect">
            <a:avLst/>
          </a:prstGeom>
          <a:noFill/>
          <a:ln w="9525">
            <a:noFill/>
          </a:ln>
        </p:spPr>
      </p:pic>
      <p:pic>
        <p:nvPicPr>
          <p:cNvPr id="9" name="图片 8"/>
          <p:cNvPicPr>
            <a:picLocks noChangeAspect="1"/>
          </p:cNvPicPr>
          <p:nvPr/>
        </p:nvPicPr>
        <p:blipFill>
          <a:blip r:embed="rId4"/>
          <a:stretch>
            <a:fillRect/>
          </a:stretch>
        </p:blipFill>
        <p:spPr>
          <a:xfrm>
            <a:off x="6319020" y="3281680"/>
            <a:ext cx="4377999" cy="2904645"/>
          </a:xfrm>
          <a:prstGeom prst="rect">
            <a:avLst/>
          </a:prstGeom>
        </p:spPr>
      </p:pic>
      <p:sp>
        <p:nvSpPr>
          <p:cNvPr id="5" name="文本框 4"/>
          <p:cNvSpPr txBox="1"/>
          <p:nvPr/>
        </p:nvSpPr>
        <p:spPr>
          <a:xfrm>
            <a:off x="6144015" y="568503"/>
            <a:ext cx="4142495" cy="2246769"/>
          </a:xfrm>
          <a:prstGeom prst="rect">
            <a:avLst/>
          </a:prstGeom>
          <a:noFill/>
        </p:spPr>
        <p:txBody>
          <a:bodyPr wrap="square" rtlCol="0">
            <a:spAutoFit/>
          </a:bodyPr>
          <a:lstStyle/>
          <a:p>
            <a:r>
              <a:rPr lang="zh-CN" altLang="zh-CN" sz="2800" dirty="0"/>
              <a:t>随着</a:t>
            </a:r>
            <a:r>
              <a:rPr lang="en-US" altLang="zh-CN" sz="2800" dirty="0"/>
              <a:t>Windows 10 </a:t>
            </a:r>
            <a:r>
              <a:rPr lang="zh-CN" altLang="zh-CN" sz="2800" dirty="0"/>
              <a:t>对平板模式的大力推广及最近</a:t>
            </a:r>
            <a:r>
              <a:rPr lang="en-US" altLang="zh-CN" sz="2800" dirty="0"/>
              <a:t>Surface Studio </a:t>
            </a:r>
            <a:r>
              <a:rPr lang="zh-CN" altLang="zh-CN" sz="2800" dirty="0"/>
              <a:t>触控一体机的发布，又把触控屏行业推向了风口浪尖</a:t>
            </a:r>
            <a:endParaRPr lang="zh-CN" altLang="en-US" sz="2800" dirty="0"/>
          </a:p>
        </p:txBody>
      </p:sp>
      <p:sp>
        <p:nvSpPr>
          <p:cNvPr id="6" name="矩形 5"/>
          <p:cNvSpPr/>
          <p:nvPr/>
        </p:nvSpPr>
        <p:spPr>
          <a:xfrm>
            <a:off x="548640" y="4897758"/>
            <a:ext cx="5595375" cy="1384995"/>
          </a:xfrm>
          <a:prstGeom prst="rect">
            <a:avLst/>
          </a:prstGeom>
        </p:spPr>
        <p:txBody>
          <a:bodyPr wrap="square">
            <a:spAutoFit/>
          </a:bodyPr>
          <a:lstStyle/>
          <a:p>
            <a:r>
              <a:rPr lang="en-US" altLang="zh-CN" sz="2800" dirty="0"/>
              <a:t>Gtouch</a:t>
            </a:r>
            <a:r>
              <a:rPr lang="zh-CN" altLang="zh-CN" sz="2800" dirty="0"/>
              <a:t>就是一个把普通显示屏改造为触控屏的项目，该装置可为电脑、投影等设备增加触屏的功能。</a:t>
            </a:r>
            <a:endParaRPr lang="zh-CN" alt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864553"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2</a:t>
            </a:r>
            <a:endParaRPr kumimoji="0" lang="zh-CN" altLang="en-US"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2" name="矩形 1"/>
          <p:cNvSpPr/>
          <p:nvPr/>
        </p:nvSpPr>
        <p:spPr>
          <a:xfrm>
            <a:off x="5811520" y="2834640"/>
            <a:ext cx="3840480" cy="118872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项目简介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57275" y="3221038"/>
            <a:ext cx="2478088" cy="2478088"/>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nvSpPr>
        <p:spPr>
          <a:xfrm>
            <a:off x="3006725" y="3221038"/>
            <a:ext cx="2479675" cy="2478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2032000" y="1690688"/>
            <a:ext cx="2479675" cy="24796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8" name="椭圆 17"/>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1" name="椭圆 20"/>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027" name="图片 2" descr="C:\Users\92903\Documents\Tencent Files\929036860\Image\Group\%Q$3Q`8~[`G[RKX)%PE22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548" y="89052"/>
            <a:ext cx="5046452" cy="344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740900" y="3997378"/>
            <a:ext cx="4856672" cy="1701748"/>
          </a:xfrm>
          <a:prstGeom prst="rect">
            <a:avLst/>
          </a:prstGeom>
        </p:spPr>
        <p:txBody>
          <a:bodyPr wrap="square">
            <a:spAutoFit/>
          </a:bodyPr>
          <a:lstStyle/>
          <a:p>
            <a:pPr marL="333375" indent="304800" algn="just">
              <a:lnSpc>
                <a:spcPct val="150000"/>
              </a:lnSpc>
              <a:spcAft>
                <a:spcPts val="0"/>
              </a:spcAft>
              <a:tabLst>
                <a:tab pos="3067050" algn="l"/>
              </a:tabLst>
            </a:pPr>
            <a:r>
              <a:rPr lang="zh-CN" altLang="zh-CN" kern="100" dirty="0">
                <a:solidFill>
                  <a:srgbClr val="000000"/>
                </a:solidFill>
                <a:latin typeface="Times New Roman" panose="02020603050405020304" pitchFamily="18" charset="0"/>
                <a:ea typeface="宋体" panose="02010600030101010101" pitchFamily="2" charset="-122"/>
              </a:rPr>
              <a:t>摄像头及激光器通过排线连接在控制板上，控制板通过</a:t>
            </a:r>
            <a:r>
              <a:rPr lang="en-US" altLang="zh-CN" kern="100" dirty="0">
                <a:solidFill>
                  <a:srgbClr val="000000"/>
                </a:solidFill>
                <a:latin typeface="Times New Roman" panose="02020603050405020304" pitchFamily="18" charset="0"/>
                <a:ea typeface="宋体" panose="02010600030101010101" pitchFamily="2" charset="-122"/>
              </a:rPr>
              <a:t>USB</a:t>
            </a:r>
            <a:r>
              <a:rPr lang="zh-CN" altLang="zh-CN" kern="100" dirty="0">
                <a:solidFill>
                  <a:srgbClr val="000000"/>
                </a:solidFill>
                <a:latin typeface="Times New Roman" panose="02020603050405020304" pitchFamily="18" charset="0"/>
                <a:ea typeface="宋体" panose="02010600030101010101" pitchFamily="2" charset="-122"/>
              </a:rPr>
              <a:t>与</a:t>
            </a:r>
            <a:r>
              <a:rPr lang="en-US" altLang="zh-CN" kern="100" dirty="0">
                <a:solidFill>
                  <a:srgbClr val="000000"/>
                </a:solidFill>
                <a:latin typeface="Times New Roman" panose="02020603050405020304" pitchFamily="18" charset="0"/>
                <a:ea typeface="宋体" panose="02010600030101010101" pitchFamily="2" charset="-122"/>
              </a:rPr>
              <a:t>PC</a:t>
            </a:r>
            <a:r>
              <a:rPr lang="zh-CN" altLang="zh-CN" kern="100" dirty="0">
                <a:solidFill>
                  <a:srgbClr val="000000"/>
                </a:solidFill>
                <a:latin typeface="Times New Roman" panose="02020603050405020304" pitchFamily="18" charset="0"/>
                <a:ea typeface="宋体" panose="02010600030101010101" pitchFamily="2" charset="-122"/>
              </a:rPr>
              <a:t>机通信。激光器平行底面放置，摄像头倾斜向下放置，滤波片置于镜头前。</a:t>
            </a:r>
            <a:endParaRPr lang="zh-CN" altLang="zh-CN" sz="1400"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3819022" y="105638"/>
            <a:ext cx="6096000" cy="3170099"/>
          </a:xfrm>
          <a:prstGeom prst="rect">
            <a:avLst/>
          </a:prstGeom>
        </p:spPr>
        <p:txBody>
          <a:bodyPr>
            <a:spAutoFit/>
          </a:bodyPr>
          <a:lstStyle/>
          <a:p>
            <a:pPr marL="333375" indent="304800" algn="just">
              <a:lnSpc>
                <a:spcPct val="250000"/>
              </a:lnSpc>
              <a:spcAft>
                <a:spcPts val="0"/>
              </a:spcAft>
              <a:tabLst>
                <a:tab pos="3067050" algn="l"/>
              </a:tabLst>
            </a:pPr>
            <a:r>
              <a:rPr lang="zh-CN" altLang="zh-CN" sz="2000" kern="100" dirty="0">
                <a:solidFill>
                  <a:srgbClr val="000000"/>
                </a:solidFill>
                <a:latin typeface="Times New Roman" panose="02020603050405020304" pitchFamily="18" charset="0"/>
                <a:ea typeface="宋体" panose="02010600030101010101" pitchFamily="2" charset="-122"/>
              </a:rPr>
              <a:t>①为摄像头及滤波片</a:t>
            </a:r>
            <a:endParaRPr lang="en-US" altLang="zh-CN" sz="2000" kern="100" dirty="0">
              <a:solidFill>
                <a:srgbClr val="000000"/>
              </a:solidFill>
              <a:latin typeface="Times New Roman" panose="02020603050405020304" pitchFamily="18" charset="0"/>
              <a:ea typeface="宋体" panose="02010600030101010101" pitchFamily="2" charset="-122"/>
            </a:endParaRPr>
          </a:p>
          <a:p>
            <a:pPr marL="333375" indent="304800" algn="just">
              <a:lnSpc>
                <a:spcPct val="250000"/>
              </a:lnSpc>
              <a:spcAft>
                <a:spcPts val="0"/>
              </a:spcAft>
              <a:tabLst>
                <a:tab pos="3067050" algn="l"/>
              </a:tabLst>
            </a:pPr>
            <a:r>
              <a:rPr lang="zh-CN" altLang="zh-CN" sz="2000" kern="100" dirty="0">
                <a:solidFill>
                  <a:srgbClr val="000000"/>
                </a:solidFill>
                <a:latin typeface="Times New Roman" panose="02020603050405020304" pitchFamily="18" charset="0"/>
                <a:ea typeface="宋体" panose="02010600030101010101" pitchFamily="2" charset="-122"/>
              </a:rPr>
              <a:t>②为控制板</a:t>
            </a:r>
            <a:endParaRPr lang="en-US" altLang="zh-CN" sz="2000" kern="100" dirty="0">
              <a:solidFill>
                <a:srgbClr val="000000"/>
              </a:solidFill>
              <a:latin typeface="Times New Roman" panose="02020603050405020304" pitchFamily="18" charset="0"/>
              <a:ea typeface="宋体" panose="02010600030101010101" pitchFamily="2" charset="-122"/>
            </a:endParaRPr>
          </a:p>
          <a:p>
            <a:pPr marL="333375" indent="304800" algn="just">
              <a:lnSpc>
                <a:spcPct val="250000"/>
              </a:lnSpc>
              <a:spcAft>
                <a:spcPts val="0"/>
              </a:spcAft>
              <a:tabLst>
                <a:tab pos="3067050" algn="l"/>
              </a:tabLst>
            </a:pPr>
            <a:r>
              <a:rPr lang="zh-CN" altLang="zh-CN" sz="2000" kern="100" dirty="0">
                <a:solidFill>
                  <a:srgbClr val="000000"/>
                </a:solidFill>
                <a:latin typeface="Times New Roman" panose="02020603050405020304" pitchFamily="18" charset="0"/>
                <a:ea typeface="宋体" panose="02010600030101010101" pitchFamily="2" charset="-122"/>
              </a:rPr>
              <a:t>③④为激光器</a:t>
            </a:r>
            <a:endParaRPr lang="en-US" altLang="zh-CN" sz="2000" kern="100" dirty="0">
              <a:solidFill>
                <a:srgbClr val="000000"/>
              </a:solidFill>
              <a:latin typeface="Times New Roman" panose="02020603050405020304" pitchFamily="18" charset="0"/>
              <a:ea typeface="宋体" panose="02010600030101010101" pitchFamily="2" charset="-122"/>
            </a:endParaRPr>
          </a:p>
          <a:p>
            <a:pPr marL="333375" indent="304800" algn="just">
              <a:lnSpc>
                <a:spcPct val="250000"/>
              </a:lnSpc>
              <a:spcAft>
                <a:spcPts val="0"/>
              </a:spcAft>
              <a:tabLst>
                <a:tab pos="3067050" algn="l"/>
              </a:tabLst>
            </a:pPr>
            <a:r>
              <a:rPr lang="zh-CN" altLang="zh-CN" sz="2000" kern="100" dirty="0">
                <a:solidFill>
                  <a:srgbClr val="000000"/>
                </a:solidFill>
                <a:latin typeface="Times New Roman" panose="02020603050405020304" pitchFamily="18" charset="0"/>
                <a:ea typeface="宋体" panose="02010600030101010101" pitchFamily="2" charset="-122"/>
              </a:rPr>
              <a:t>⑤为固定装置</a:t>
            </a:r>
            <a:endParaRPr lang="en-US" altLang="zh-CN" sz="2000" kern="100" dirty="0">
              <a:solidFill>
                <a:srgbClr val="000000"/>
              </a:solidFill>
              <a:latin typeface="Times New Roman" panose="02020603050405020304" pitchFamily="18" charset="0"/>
              <a:ea typeface="宋体" panose="02010600030101010101" pitchFamily="2" charset="-122"/>
            </a:endParaRPr>
          </a:p>
        </p:txBody>
      </p:sp>
      <p:sp>
        <p:nvSpPr>
          <p:cNvPr id="7" name="文本框 6"/>
          <p:cNvSpPr txBox="1"/>
          <p:nvPr/>
        </p:nvSpPr>
        <p:spPr>
          <a:xfrm>
            <a:off x="2433505" y="602348"/>
            <a:ext cx="1752838" cy="646331"/>
          </a:xfrm>
          <a:prstGeom prst="rect">
            <a:avLst/>
          </a:prstGeom>
          <a:noFill/>
        </p:spPr>
        <p:txBody>
          <a:bodyPr wrap="square" rtlCol="0">
            <a:spAutoFit/>
          </a:bodyPr>
          <a:lstStyle/>
          <a:p>
            <a:r>
              <a:rPr lang="zh-CN" altLang="en-US" sz="3600" b="1" dirty="0"/>
              <a:t>结构图</a:t>
            </a:r>
          </a:p>
        </p:txBody>
      </p:sp>
      <p:cxnSp>
        <p:nvCxnSpPr>
          <p:cNvPr id="11" name="直接箭头连接符 10"/>
          <p:cNvCxnSpPr/>
          <p:nvPr/>
        </p:nvCxnSpPr>
        <p:spPr>
          <a:xfrm>
            <a:off x="6848669" y="603627"/>
            <a:ext cx="53184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050901" y="1319813"/>
            <a:ext cx="1329613" cy="93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209055" y="2101948"/>
            <a:ext cx="1261825" cy="236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209055" y="2930525"/>
            <a:ext cx="11714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57275" y="3221038"/>
            <a:ext cx="2478088" cy="2478088"/>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nvSpPr>
        <p:spPr>
          <a:xfrm>
            <a:off x="3006725" y="3221038"/>
            <a:ext cx="2479675" cy="2478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2032000" y="1690688"/>
            <a:ext cx="2479675" cy="24796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8" name="椭圆 17"/>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1" name="椭圆 20"/>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026" name="Picture 2" descr="F~I5}}M]WC7N35@R`QF]KX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016" y="1825262"/>
            <a:ext cx="6224344" cy="493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939016" y="844878"/>
            <a:ext cx="6288901" cy="523220"/>
          </a:xfrm>
          <a:prstGeom prst="rect">
            <a:avLst/>
          </a:prstGeom>
        </p:spPr>
        <p:txBody>
          <a:bodyPr wrap="none">
            <a:spAutoFit/>
          </a:bodyPr>
          <a:lstStyle/>
          <a:p>
            <a:r>
              <a:rPr lang="zh-CN" altLang="zh-CN" sz="2800" kern="100" dirty="0">
                <a:solidFill>
                  <a:srgbClr val="000000"/>
                </a:solidFill>
                <a:ea typeface="宋体" panose="02010600030101010101" pitchFamily="2" charset="-122"/>
                <a:cs typeface="Times New Roman" panose="02020603050405020304" pitchFamily="18" charset="0"/>
              </a:rPr>
              <a:t>利用激光三角测距的手指空间坐标检测</a:t>
            </a:r>
            <a:endParaRPr lang="zh-CN" altLang="en-US" sz="2800" dirty="0"/>
          </a:p>
        </p:txBody>
      </p:sp>
    </p:spTree>
    <p:extLst>
      <p:ext uri="{BB962C8B-B14F-4D97-AF65-F5344CB8AC3E}">
        <p14:creationId xmlns:p14="http://schemas.microsoft.com/office/powerpoint/2010/main" val="223306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8420100" y="0"/>
            <a:ext cx="3771900" cy="4800600"/>
          </a:xfrm>
          <a:custGeom>
            <a:avLst/>
            <a:gdLst>
              <a:gd name="connsiteX0" fmla="*/ 1243439 w 3771900"/>
              <a:gd name="connsiteY0" fmla="*/ 0 h 4800600"/>
              <a:gd name="connsiteX1" fmla="*/ 3771900 w 3771900"/>
              <a:gd name="connsiteY1" fmla="*/ 0 h 4800600"/>
              <a:gd name="connsiteX2" fmla="*/ 3771900 w 3771900"/>
              <a:gd name="connsiteY2" fmla="*/ 4513835 h 4800600"/>
              <a:gd name="connsiteX3" fmla="*/ 3599256 w 3771900"/>
              <a:gd name="connsiteY3" fmla="*/ 4597002 h 4800600"/>
              <a:gd name="connsiteX4" fmla="*/ 2590800 w 3771900"/>
              <a:gd name="connsiteY4" fmla="*/ 4800600 h 4800600"/>
              <a:gd name="connsiteX5" fmla="*/ 0 w 3771900"/>
              <a:gd name="connsiteY5" fmla="*/ 2209800 h 4800600"/>
              <a:gd name="connsiteX6" fmla="*/ 1142259 w 3771900"/>
              <a:gd name="connsiteY6" fmla="*/ 61468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900" h="4800600">
                <a:moveTo>
                  <a:pt x="1243439" y="0"/>
                </a:moveTo>
                <a:lnTo>
                  <a:pt x="3771900" y="0"/>
                </a:lnTo>
                <a:lnTo>
                  <a:pt x="3771900" y="4513835"/>
                </a:lnTo>
                <a:lnTo>
                  <a:pt x="3599256" y="4597002"/>
                </a:lnTo>
                <a:cubicBezTo>
                  <a:pt x="3289297" y="4728104"/>
                  <a:pt x="2948515" y="4800600"/>
                  <a:pt x="2590800" y="4800600"/>
                </a:cubicBezTo>
                <a:cubicBezTo>
                  <a:pt x="1159941" y="4800600"/>
                  <a:pt x="0" y="3640659"/>
                  <a:pt x="0" y="2209800"/>
                </a:cubicBezTo>
                <a:cubicBezTo>
                  <a:pt x="0" y="1315513"/>
                  <a:pt x="453102" y="527054"/>
                  <a:pt x="1142259" y="61468"/>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0" y="0"/>
            <a:ext cx="11811000" cy="6858000"/>
          </a:xfrm>
          <a:custGeom>
            <a:avLst/>
            <a:gdLst>
              <a:gd name="connsiteX0" fmla="*/ 2255173 w 11811000"/>
              <a:gd name="connsiteY0" fmla="*/ 0 h 6858000"/>
              <a:gd name="connsiteX1" fmla="*/ 6888827 w 11811000"/>
              <a:gd name="connsiteY1" fmla="*/ 0 h 6858000"/>
              <a:gd name="connsiteX2" fmla="*/ 7061011 w 11811000"/>
              <a:gd name="connsiteY2" fmla="*/ 58261 h 6858000"/>
              <a:gd name="connsiteX3" fmla="*/ 11811000 w 11811000"/>
              <a:gd name="connsiteY3" fmla="*/ 6858000 h 6858000"/>
              <a:gd name="connsiteX4" fmla="*/ 0 w 11811000"/>
              <a:gd name="connsiteY4" fmla="*/ 6858000 h 6858000"/>
              <a:gd name="connsiteX5" fmla="*/ 0 w 11811000"/>
              <a:gd name="connsiteY5" fmla="*/ 1246358 h 6858000"/>
              <a:gd name="connsiteX6" fmla="*/ 240791 w 11811000"/>
              <a:gd name="connsiteY6" fmla="*/ 1057133 h 6858000"/>
              <a:gd name="connsiteX7" fmla="*/ 2082989 w 11811000"/>
              <a:gd name="connsiteY7" fmla="*/ 582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858000">
                <a:moveTo>
                  <a:pt x="2255173" y="0"/>
                </a:moveTo>
                <a:lnTo>
                  <a:pt x="6888827" y="0"/>
                </a:lnTo>
                <a:lnTo>
                  <a:pt x="7061011" y="58261"/>
                </a:lnTo>
                <a:cubicBezTo>
                  <a:pt x="9832844" y="1073165"/>
                  <a:pt x="11811000" y="3734571"/>
                  <a:pt x="11811000" y="6858000"/>
                </a:cubicBezTo>
                <a:lnTo>
                  <a:pt x="0" y="6858000"/>
                </a:lnTo>
                <a:lnTo>
                  <a:pt x="0" y="1246358"/>
                </a:lnTo>
                <a:lnTo>
                  <a:pt x="240791" y="1057133"/>
                </a:lnTo>
                <a:cubicBezTo>
                  <a:pt x="798225" y="640253"/>
                  <a:pt x="1417749" y="301838"/>
                  <a:pt x="2082989" y="58261"/>
                </a:cubicBez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椭圆 5"/>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椭圆 8"/>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2050" name="图片 2" descr="QQ图片201611080043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6557"/>
            <a:ext cx="7343192" cy="55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27138" y="-237919"/>
            <a:ext cx="3877985" cy="1344407"/>
          </a:xfrm>
          <a:prstGeom prst="rect">
            <a:avLst/>
          </a:prstGeom>
        </p:spPr>
        <p:txBody>
          <a:bodyPr wrap="none">
            <a:spAutoFit/>
          </a:bodyPr>
          <a:lstStyle/>
          <a:p>
            <a:pPr lvl="2" algn="just">
              <a:lnSpc>
                <a:spcPct val="172000"/>
              </a:lnSpc>
              <a:spcBef>
                <a:spcPts val="1300"/>
              </a:spcBef>
              <a:spcAft>
                <a:spcPts val="1300"/>
              </a:spcAft>
            </a:pPr>
            <a:r>
              <a:rPr lang="x-none" altLang="zh-CN" sz="5400" b="1" kern="100" dirty="0">
                <a:latin typeface="黑体" panose="02010609060101010101" pitchFamily="49" charset="-122"/>
              </a:rPr>
              <a:t>图像处理</a:t>
            </a:r>
            <a:endParaRPr lang="zh-CN" altLang="zh-CN" sz="6000" b="1" kern="100" dirty="0">
              <a:effectLst/>
              <a:latin typeface="Times New Roman" panose="02020603050405020304" pitchFamily="18" charset="0"/>
            </a:endParaRPr>
          </a:p>
        </p:txBody>
      </p:sp>
    </p:spTree>
    <p:extLst>
      <p:ext uri="{BB962C8B-B14F-4D97-AF65-F5344CB8AC3E}">
        <p14:creationId xmlns:p14="http://schemas.microsoft.com/office/powerpoint/2010/main" val="258951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864553"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3</a:t>
            </a:r>
            <a:endParaRPr kumimoji="0" lang="zh-CN" altLang="en-US" sz="5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2" name="矩形 1"/>
          <p:cNvSpPr/>
          <p:nvPr/>
        </p:nvSpPr>
        <p:spPr>
          <a:xfrm>
            <a:off x="5811520" y="2834640"/>
            <a:ext cx="3840480" cy="118872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方案特色</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586</Words>
  <Application>Microsoft Office PowerPoint</Application>
  <PresentationFormat>宽屏</PresentationFormat>
  <Paragraphs>103</Paragraphs>
  <Slides>15</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等线</vt:lpstr>
      <vt:lpstr>宋体</vt:lpstr>
      <vt:lpstr>黑体</vt:lpstr>
      <vt:lpstr>Gotham Rounded Medium</vt:lpstr>
      <vt:lpstr>Times New Roman</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GTL</dc:creator>
  <cp:lastModifiedBy>TL G</cp:lastModifiedBy>
  <cp:revision>45</cp:revision>
  <dcterms:created xsi:type="dcterms:W3CDTF">2016-01-19T08:46:00Z</dcterms:created>
  <dcterms:modified xsi:type="dcterms:W3CDTF">2016-11-11T11:48:24Z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y fmtid="{D5CDD505-2E9C-101B-9397-08002B2CF9AE}" pid="3" name="name">
    <vt:lpwstr>低多边形简洁PPT.ppt</vt:lpwstr>
  </property>
  <property fmtid="{D5CDD505-2E9C-101B-9397-08002B2CF9AE}" pid="4" name="fileid">
    <vt:lpwstr>813430</vt:lpwstr>
  </property>
</Properties>
</file>